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2" r:id="rId2"/>
    <p:sldId id="257" r:id="rId3"/>
    <p:sldId id="270" r:id="rId4"/>
    <p:sldId id="316" r:id="rId5"/>
    <p:sldId id="298" r:id="rId6"/>
    <p:sldId id="300" r:id="rId7"/>
    <p:sldId id="310" r:id="rId8"/>
    <p:sldId id="299" r:id="rId9"/>
    <p:sldId id="317" r:id="rId10"/>
    <p:sldId id="301" r:id="rId11"/>
    <p:sldId id="318" r:id="rId12"/>
    <p:sldId id="319" r:id="rId13"/>
    <p:sldId id="263" r:id="rId14"/>
    <p:sldId id="264" r:id="rId15"/>
    <p:sldId id="265" r:id="rId16"/>
    <p:sldId id="314" r:id="rId17"/>
    <p:sldId id="287" r:id="rId18"/>
    <p:sldId id="296" r:id="rId19"/>
    <p:sldId id="26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FFCC"/>
    <a:srgbClr val="006600"/>
    <a:srgbClr val="FFCCFF"/>
    <a:srgbClr val="CCCCFF"/>
    <a:srgbClr val="6600CC"/>
    <a:srgbClr val="0000FF"/>
    <a:srgbClr val="99CCFF"/>
    <a:srgbClr val="6666FF"/>
    <a:srgbClr val="66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11F5E94-6986-49C1-A4DA-437A71CBCE9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939BBF1-FD4A-44ED-A543-CDDE6C9ACA00}" type="datetimeFigureOut">
              <a:rPr lang="en-US" smtClean="0"/>
              <a:pPr/>
              <a:t>9/11/2015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11F5E94-6986-49C1-A4DA-437A71CBCE9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939BBF1-FD4A-44ED-A543-CDDE6C9ACA00}" type="datetimeFigureOut">
              <a:rPr lang="en-US" smtClean="0"/>
              <a:pPr/>
              <a:t>9/11/2015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11F5E94-6986-49C1-A4DA-437A71CBCE9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over dir="u"/>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2.xml"/><Relationship Id="rId4" Type="http://schemas.openxmlformats.org/officeDocument/2006/relationships/image" Target="../media/image22.gi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gradFill flip="none" rotWithShape="1">
            <a:gsLst>
              <a:gs pos="0">
                <a:srgbClr val="6600CC"/>
              </a:gs>
              <a:gs pos="50000">
                <a:schemeClr val="bg1"/>
              </a:gs>
              <a:gs pos="92000">
                <a:srgbClr val="0000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4648200"/>
            <a:ext cx="9144000" cy="2209800"/>
          </a:xfrm>
          <a:prstGeom prst="rect">
            <a:avLst/>
          </a:prstGeom>
          <a:gradFill flip="none" rotWithShape="1">
            <a:gsLst>
              <a:gs pos="0">
                <a:srgbClr val="CCCCFF"/>
              </a:gs>
              <a:gs pos="50000">
                <a:schemeClr val="bg1"/>
              </a:gs>
              <a:gs pos="92000">
                <a:srgbClr val="CC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- 4</a:t>
            </a:r>
          </a:p>
        </p:txBody>
      </p:sp>
      <p:sp>
        <p:nvSpPr>
          <p:cNvPr id="8" name="Title 1"/>
          <p:cNvSpPr txBox="1">
            <a:spLocks/>
          </p:cNvSpPr>
          <p:nvPr/>
        </p:nvSpPr>
        <p:spPr>
          <a:xfrm>
            <a:off x="304800" y="5181600"/>
            <a:ext cx="8534400" cy="9906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0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STREAMS OF LIFE</a:t>
            </a:r>
            <a:endParaRPr kumimoji="0" lang="en-US" sz="50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4</a:t>
            </a:r>
          </a:p>
        </p:txBody>
      </p:sp>
      <p:pic>
        <p:nvPicPr>
          <p:cNvPr id="3" name="Picture 2" descr="C:\Users\user\Desktop\Bitmap in Backup_of_COVER 1,2,3,4.cdr.jpg"/>
          <p:cNvPicPr>
            <a:picLocks noChangeAspect="1" noChangeArrowheads="1"/>
          </p:cNvPicPr>
          <p:nvPr/>
        </p:nvPicPr>
        <p:blipFill>
          <a:blip r:embed="rId2" cstate="print"/>
          <a:srcRect/>
          <a:stretch>
            <a:fillRect/>
          </a:stretch>
        </p:blipFill>
        <p:spPr bwMode="auto">
          <a:xfrm>
            <a:off x="2057400" y="-1"/>
            <a:ext cx="5029200" cy="5204359"/>
          </a:xfrm>
          <a:prstGeom prst="rect">
            <a:avLst/>
          </a:prstGeom>
          <a:noFill/>
          <a:effectLst>
            <a:softEdge rad="635000"/>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7170" name="Picture 2" descr="C:\Users\user\Desktop\jesus-the-teacher-the-pharisees-question-jesus.jpg"/>
          <p:cNvPicPr>
            <a:picLocks noChangeAspect="1" noChangeArrowheads="1"/>
          </p:cNvPicPr>
          <p:nvPr/>
        </p:nvPicPr>
        <p:blipFill>
          <a:blip r:embed="rId4" cstate="print"/>
          <a:srcRect t="315" b="1548"/>
          <a:stretch>
            <a:fillRect/>
          </a:stretch>
        </p:blipFill>
        <p:spPr bwMode="auto">
          <a:xfrm>
            <a:off x="-1" y="685800"/>
            <a:ext cx="4930839" cy="5486400"/>
          </a:xfrm>
          <a:prstGeom prst="rect">
            <a:avLst/>
          </a:prstGeom>
          <a:noFill/>
        </p:spPr>
      </p:pic>
      <p:sp>
        <p:nvSpPr>
          <p:cNvPr id="18" name="Rounded Rectangle 17"/>
          <p:cNvSpPr/>
          <p:nvPr/>
        </p:nvSpPr>
        <p:spPr>
          <a:xfrm>
            <a:off x="4343400" y="685800"/>
            <a:ext cx="4648200" cy="5486400"/>
          </a:xfrm>
          <a:prstGeom prst="roundRect">
            <a:avLst>
              <a:gd name="adj" fmla="val 465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500" dirty="0">
                <a:solidFill>
                  <a:schemeClr val="tx1"/>
                </a:solidFill>
                <a:latin typeface="Arial" pitchFamily="34" charset="0"/>
                <a:cs typeface="Arial" pitchFamily="34" charset="0"/>
              </a:rPr>
              <a:t>	When we sin, we offend not only God. Don’t our parents, brothers, sisters and others get offended by our sins? When we reconcile ourselves with everyone whom we have offended, then only, reconciliation is complete.</a:t>
            </a:r>
          </a:p>
          <a:p>
            <a:pPr algn="just"/>
            <a:r>
              <a:rPr lang="en-US" sz="2500" dirty="0">
                <a:solidFill>
                  <a:schemeClr val="tx1"/>
                </a:solidFill>
                <a:latin typeface="Arial" pitchFamily="34" charset="0"/>
                <a:cs typeface="Arial" pitchFamily="34" charset="0"/>
              </a:rPr>
              <a:t>	In the sacrament of reconciliation, we are reconciled with God and fellow beings. Jesus says:</a:t>
            </a:r>
            <a:r>
              <a:rPr lang="en-US" sz="2500" dirty="0">
                <a:solidFill>
                  <a:srgbClr val="FF00FF"/>
                </a:solidFill>
                <a:latin typeface="Arial" pitchFamily="34" charset="0"/>
                <a:cs typeface="Arial" pitchFamily="34" charset="0"/>
              </a:rPr>
              <a:t>	</a:t>
            </a:r>
            <a:endParaRPr lang="en-US" sz="2500" dirty="0">
              <a:solidFill>
                <a:srgbClr val="00B0F0"/>
              </a:solidFill>
              <a:latin typeface="Arial" pitchFamily="34" charset="0"/>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30723" name="Picture 3" descr="C:\Users\user\Desktop\jesus-sends-disciples.jpg"/>
          <p:cNvPicPr>
            <a:picLocks noChangeAspect="1" noChangeArrowheads="1"/>
          </p:cNvPicPr>
          <p:nvPr/>
        </p:nvPicPr>
        <p:blipFill>
          <a:blip r:embed="rId4" cstate="print"/>
          <a:srcRect/>
          <a:stretch>
            <a:fillRect/>
          </a:stretch>
        </p:blipFill>
        <p:spPr bwMode="auto">
          <a:xfrm>
            <a:off x="1" y="0"/>
            <a:ext cx="9144000" cy="5657634"/>
          </a:xfrm>
          <a:prstGeom prst="rect">
            <a:avLst/>
          </a:prstGeom>
          <a:noFill/>
        </p:spPr>
      </p:pic>
      <p:sp>
        <p:nvSpPr>
          <p:cNvPr id="18" name="Rounded Rectangle 17"/>
          <p:cNvSpPr/>
          <p:nvPr/>
        </p:nvSpPr>
        <p:spPr>
          <a:xfrm>
            <a:off x="152400" y="4419600"/>
            <a:ext cx="8839200" cy="2286000"/>
          </a:xfrm>
          <a:prstGeom prst="roundRect">
            <a:avLst>
              <a:gd name="adj" fmla="val 12694"/>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500" dirty="0">
                <a:solidFill>
                  <a:srgbClr val="FF00FF"/>
                </a:solidFill>
                <a:latin typeface="Arial" pitchFamily="34" charset="0"/>
                <a:cs typeface="Arial" pitchFamily="34" charset="0"/>
              </a:rPr>
              <a:t>	“ If you are bringing your offering to the altar and there remember that your brother has something against you, leave your offering there before the altar, go and get reconciled with your brother first, then come back and present your offering”</a:t>
            </a:r>
            <a:r>
              <a:rPr lang="en-US" sz="2500" dirty="0">
                <a:solidFill>
                  <a:schemeClr val="tx1"/>
                </a:solidFill>
                <a:latin typeface="Arial" pitchFamily="34" charset="0"/>
                <a:cs typeface="Arial" pitchFamily="34" charset="0"/>
              </a:rPr>
              <a:t> (Mathew 5: 23-24).</a:t>
            </a:r>
            <a:endParaRPr lang="en-US" sz="2500" dirty="0">
              <a:solidFill>
                <a:srgbClr val="00B0F0"/>
              </a:solidFill>
              <a:latin typeface="Arial" pitchFamily="34" charset="0"/>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31747" name="Picture 3" descr="C:\Users\user\Desktop\return_of_the_prodigal_son_1667-1670_murillo.jpg"/>
          <p:cNvPicPr>
            <a:picLocks noChangeAspect="1" noChangeArrowheads="1"/>
          </p:cNvPicPr>
          <p:nvPr/>
        </p:nvPicPr>
        <p:blipFill>
          <a:blip r:embed="rId4" cstate="print"/>
          <a:srcRect/>
          <a:stretch>
            <a:fillRect/>
          </a:stretch>
        </p:blipFill>
        <p:spPr bwMode="auto">
          <a:xfrm>
            <a:off x="0" y="0"/>
            <a:ext cx="9144000" cy="6513596"/>
          </a:xfrm>
          <a:prstGeom prst="rect">
            <a:avLst/>
          </a:prstGeom>
          <a:noFill/>
        </p:spPr>
      </p:pic>
      <p:sp>
        <p:nvSpPr>
          <p:cNvPr id="18" name="Rounded Rectangle 17"/>
          <p:cNvSpPr/>
          <p:nvPr/>
        </p:nvSpPr>
        <p:spPr>
          <a:xfrm>
            <a:off x="152400" y="5257800"/>
            <a:ext cx="8839200" cy="1447800"/>
          </a:xfrm>
          <a:prstGeom prst="roundRect">
            <a:avLst>
              <a:gd name="adj" fmla="val 12694"/>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500" dirty="0">
                <a:solidFill>
                  <a:schemeClr val="tx1"/>
                </a:solidFill>
                <a:latin typeface="Arial" pitchFamily="34" charset="0"/>
                <a:cs typeface="Arial" pitchFamily="34" charset="0"/>
              </a:rPr>
              <a:t>	Just like the prodigal son who repented of his sins and got reconciled with his father, let us also repent of our sins and get reconciled with God and our brethren.</a:t>
            </a:r>
            <a:endParaRPr lang="en-US" sz="2500" dirty="0">
              <a:solidFill>
                <a:srgbClr val="00B0F0"/>
              </a:solidFill>
              <a:latin typeface="Arial" pitchFamily="34" charset="0"/>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76200" y="3810000"/>
            <a:ext cx="8991600" cy="2362200"/>
          </a:xfrm>
          <a:prstGeom prst="roundRect">
            <a:avLst>
              <a:gd name="adj" fmla="val 50000"/>
            </a:avLst>
          </a:prstGeom>
          <a:solidFill>
            <a:schemeClr val="bg1"/>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209800" y="2971800"/>
            <a:ext cx="4648200" cy="1066800"/>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914400" y="3048000"/>
            <a:ext cx="7315200" cy="838200"/>
          </a:xfrm>
        </p:spPr>
        <p:txBody>
          <a:bodyPr>
            <a:normAutofit/>
          </a:bodyPr>
          <a:lstStyle/>
          <a:p>
            <a:pPr algn="ctr"/>
            <a:r>
              <a:rPr lang="en-US" sz="3500" cap="none" dirty="0">
                <a:solidFill>
                  <a:srgbClr val="FF0000"/>
                </a:solidFill>
                <a:effectLst/>
                <a:latin typeface="Cooper Std Black" pitchFamily="18" charset="0"/>
                <a:cs typeface="Times New Roman" pitchFamily="18" charset="0"/>
              </a:rPr>
              <a:t>Let us pray</a:t>
            </a:r>
          </a:p>
        </p:txBody>
      </p:sp>
      <p:sp>
        <p:nvSpPr>
          <p:cNvPr id="5" name="Content Placeholder 2"/>
          <p:cNvSpPr>
            <a:spLocks noGrp="1"/>
          </p:cNvSpPr>
          <p:nvPr>
            <p:ph idx="1"/>
          </p:nvPr>
        </p:nvSpPr>
        <p:spPr>
          <a:xfrm>
            <a:off x="304800" y="4191000"/>
            <a:ext cx="8534400" cy="1752600"/>
          </a:xfrm>
        </p:spPr>
        <p:txBody>
          <a:bodyPr>
            <a:noAutofit/>
          </a:bodyPr>
          <a:lstStyle/>
          <a:p>
            <a:pPr algn="ctr">
              <a:buNone/>
            </a:pPr>
            <a:r>
              <a:rPr lang="en-US" sz="2500" dirty="0">
                <a:solidFill>
                  <a:srgbClr val="00B0F0"/>
                </a:solidFill>
                <a:latin typeface="Arial" pitchFamily="34" charset="0"/>
                <a:cs typeface="Arial" pitchFamily="34" charset="0"/>
              </a:rPr>
              <a:t>O Merciful Jesus, Who loves sinners,</a:t>
            </a:r>
          </a:p>
          <a:p>
            <a:pPr algn="ctr">
              <a:buNone/>
            </a:pPr>
            <a:r>
              <a:rPr lang="en-US" sz="2500" dirty="0">
                <a:solidFill>
                  <a:srgbClr val="00B0F0"/>
                </a:solidFill>
                <a:latin typeface="Arial" pitchFamily="34" charset="0"/>
                <a:cs typeface="Arial" pitchFamily="34" charset="0"/>
              </a:rPr>
              <a:t>Give us your grace of forgiveness and the</a:t>
            </a:r>
          </a:p>
          <a:p>
            <a:pPr algn="ctr">
              <a:buNone/>
            </a:pPr>
            <a:r>
              <a:rPr lang="en-US" sz="2500" dirty="0">
                <a:solidFill>
                  <a:srgbClr val="00B0F0"/>
                </a:solidFill>
                <a:latin typeface="Arial" pitchFamily="34" charset="0"/>
                <a:cs typeface="Arial" pitchFamily="34" charset="0"/>
              </a:rPr>
              <a:t>Strength not to sin again.</a:t>
            </a:r>
          </a:p>
        </p:txBody>
      </p:sp>
      <p:pic>
        <p:nvPicPr>
          <p:cNvPr id="6146" name="Picture 2" descr="I:\CLASS 8\5.png"/>
          <p:cNvPicPr>
            <a:picLocks noChangeAspect="1" noChangeArrowheads="1"/>
          </p:cNvPicPr>
          <p:nvPr/>
        </p:nvPicPr>
        <p:blipFill>
          <a:blip r:embed="rId3" cstate="print"/>
          <a:srcRect/>
          <a:stretch>
            <a:fillRect/>
          </a:stretch>
        </p:blipFill>
        <p:spPr bwMode="auto">
          <a:xfrm>
            <a:off x="1144587" y="381000"/>
            <a:ext cx="2513013" cy="2513013"/>
          </a:xfrm>
          <a:prstGeom prst="rect">
            <a:avLst/>
          </a:prstGeom>
          <a:noFill/>
        </p:spPr>
      </p:pic>
      <p:pic>
        <p:nvPicPr>
          <p:cNvPr id="6147" name="Picture 3" descr="I:\CLASS 8\6.png"/>
          <p:cNvPicPr>
            <a:picLocks noChangeAspect="1" noChangeArrowheads="1"/>
          </p:cNvPicPr>
          <p:nvPr/>
        </p:nvPicPr>
        <p:blipFill>
          <a:blip r:embed="rId4" cstate="print"/>
          <a:srcRect/>
          <a:stretch>
            <a:fillRect/>
          </a:stretch>
        </p:blipFill>
        <p:spPr bwMode="auto">
          <a:xfrm flipH="1">
            <a:off x="5486400" y="381000"/>
            <a:ext cx="2513012" cy="2513013"/>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7170" name="Picture 2" descr="C:\Users\user\Desktop\KcjK776cq.jpeg"/>
          <p:cNvPicPr>
            <a:picLocks noChangeAspect="1" noChangeArrowheads="1"/>
          </p:cNvPicPr>
          <p:nvPr/>
        </p:nvPicPr>
        <p:blipFill>
          <a:blip r:embed="rId3" cstate="print"/>
          <a:srcRect/>
          <a:stretch>
            <a:fillRect/>
          </a:stretch>
        </p:blipFill>
        <p:spPr bwMode="auto">
          <a:xfrm>
            <a:off x="0" y="4114800"/>
            <a:ext cx="9144000" cy="2596112"/>
          </a:xfrm>
          <a:prstGeom prst="rect">
            <a:avLst/>
          </a:prstGeom>
          <a:noFill/>
        </p:spPr>
      </p:pic>
      <p:sp>
        <p:nvSpPr>
          <p:cNvPr id="6" name="Rounded Rectangle 5"/>
          <p:cNvSpPr/>
          <p:nvPr/>
        </p:nvSpPr>
        <p:spPr>
          <a:xfrm>
            <a:off x="76200" y="304800"/>
            <a:ext cx="8991600" cy="1066800"/>
          </a:xfrm>
          <a:prstGeom prst="roundRect">
            <a:avLst>
              <a:gd name="adj" fmla="val 12476"/>
            </a:avLst>
          </a:prstGeom>
          <a:solidFill>
            <a:srgbClr val="0066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a:spLocks noGrp="1"/>
          </p:cNvSpPr>
          <p:nvPr>
            <p:ph type="title"/>
          </p:nvPr>
        </p:nvSpPr>
        <p:spPr>
          <a:xfrm>
            <a:off x="914400" y="381000"/>
            <a:ext cx="7315200" cy="838200"/>
          </a:xfrm>
        </p:spPr>
        <p:txBody>
          <a:bodyPr>
            <a:normAutofit/>
          </a:bodyPr>
          <a:lstStyle/>
          <a:p>
            <a:pPr algn="ctr"/>
            <a:r>
              <a:rPr lang="en-US" sz="3500" cap="none" dirty="0">
                <a:solidFill>
                  <a:srgbClr val="FFFF00"/>
                </a:solidFill>
                <a:effectLst/>
                <a:latin typeface="Cooper Std Black" pitchFamily="18" charset="0"/>
                <a:cs typeface="Times New Roman" pitchFamily="18" charset="0"/>
              </a:rPr>
              <a:t>A Word of God to remember</a:t>
            </a:r>
          </a:p>
        </p:txBody>
      </p:sp>
      <p:sp>
        <p:nvSpPr>
          <p:cNvPr id="8" name="Rounded Rectangle 7"/>
          <p:cNvSpPr/>
          <p:nvPr/>
        </p:nvSpPr>
        <p:spPr>
          <a:xfrm>
            <a:off x="76200" y="1600200"/>
            <a:ext cx="8991600" cy="2209800"/>
          </a:xfrm>
          <a:prstGeom prst="roundRect">
            <a:avLst>
              <a:gd name="adj" fmla="val 1247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txBox="1">
            <a:spLocks/>
          </p:cNvSpPr>
          <p:nvPr/>
        </p:nvSpPr>
        <p:spPr>
          <a:xfrm>
            <a:off x="304800" y="1371600"/>
            <a:ext cx="8839200" cy="2514600"/>
          </a:xfrm>
          <a:prstGeom prst="rect">
            <a:avLst/>
          </a:prstGeom>
        </p:spPr>
        <p:txBody>
          <a:bodyPr vert="horz" anchor="ctr">
            <a:normAutofit lnSpcReduction="10000"/>
          </a:bodyPr>
          <a:lstStyle/>
          <a:p>
            <a:pPr marL="0" marR="0" lvl="0" indent="0" algn="ctr" defTabSz="914400" rtl="0" eaLnBrk="1" fontAlgn="auto" latinLnBrk="0" hangingPunct="1">
              <a:lnSpc>
                <a:spcPct val="17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FF00FF"/>
                </a:solidFill>
                <a:effectLst/>
                <a:uLnTx/>
                <a:uFillTx/>
                <a:latin typeface="Arial" pitchFamily="34" charset="0"/>
                <a:ea typeface="+mj-ea"/>
                <a:cs typeface="Arial" pitchFamily="34" charset="0"/>
              </a:rPr>
              <a:t>“ Father,</a:t>
            </a:r>
            <a:r>
              <a:rPr kumimoji="0" lang="en-US" sz="3200" b="0" i="0" u="none" strike="noStrike" kern="1200" cap="none" spc="0" normalizeH="0" noProof="0" dirty="0">
                <a:ln>
                  <a:noFill/>
                </a:ln>
                <a:solidFill>
                  <a:srgbClr val="FF00FF"/>
                </a:solidFill>
                <a:effectLst/>
                <a:uLnTx/>
                <a:uFillTx/>
                <a:latin typeface="Arial" pitchFamily="34" charset="0"/>
                <a:ea typeface="+mj-ea"/>
                <a:cs typeface="Arial" pitchFamily="34" charset="0"/>
              </a:rPr>
              <a:t> I have sinned against you and heaven. I am mot worthy to be called your </a:t>
            </a:r>
            <a:r>
              <a:rPr lang="en-US" sz="3200" dirty="0">
                <a:solidFill>
                  <a:srgbClr val="FF00FF"/>
                </a:solidFill>
                <a:latin typeface="Arial" pitchFamily="34" charset="0"/>
                <a:ea typeface="+mj-ea"/>
                <a:cs typeface="Arial" pitchFamily="34" charset="0"/>
              </a:rPr>
              <a:t>son</a:t>
            </a:r>
            <a:r>
              <a:rPr kumimoji="0" lang="en-US" sz="3200" b="0" i="0" u="none" strike="noStrike" kern="1200" cap="none" spc="0" normalizeH="0" noProof="0" dirty="0">
                <a:ln>
                  <a:noFill/>
                </a:ln>
                <a:solidFill>
                  <a:srgbClr val="FF00FF"/>
                </a:solidFill>
                <a:effectLst/>
                <a:uLnTx/>
                <a:uFillTx/>
                <a:latin typeface="Arial" pitchFamily="34" charset="0"/>
                <a:ea typeface="+mj-ea"/>
                <a:cs typeface="Arial" pitchFamily="34" charset="0"/>
              </a:rPr>
              <a:t>.” </a:t>
            </a:r>
          </a:p>
          <a:p>
            <a:pPr marL="0" marR="0" lvl="0" indent="0" algn="ctr" defTabSz="914400" rtl="0" eaLnBrk="1" fontAlgn="auto" latinLnBrk="0" hangingPunct="1">
              <a:lnSpc>
                <a:spcPct val="170000"/>
              </a:lnSpc>
              <a:spcBef>
                <a:spcPct val="0"/>
              </a:spcBef>
              <a:spcAft>
                <a:spcPts val="0"/>
              </a:spcAft>
              <a:buClrTx/>
              <a:buSzTx/>
              <a:buFontTx/>
              <a:buNone/>
              <a:tabLst/>
              <a:defRPr/>
            </a:pPr>
            <a:r>
              <a:rPr lang="en-US" sz="3000" baseline="0" dirty="0">
                <a:latin typeface="Arial" pitchFamily="34" charset="0"/>
                <a:ea typeface="+mj-ea"/>
                <a:cs typeface="Arial" pitchFamily="34" charset="0"/>
              </a:rPr>
              <a:t>(Luke. 15:21</a:t>
            </a:r>
            <a:r>
              <a:rPr lang="en-US" sz="3000" dirty="0">
                <a:latin typeface="Arial" pitchFamily="34" charset="0"/>
                <a:ea typeface="+mj-ea"/>
                <a:cs typeface="Arial" pitchFamily="34" charset="0"/>
              </a:rPr>
              <a:t>).</a:t>
            </a:r>
            <a:endParaRPr kumimoji="0" lang="en-US" sz="3000" b="0" i="0" u="none" strike="noStrike" kern="1200" cap="none" spc="0" normalizeH="0" baseline="0" noProof="0" dirty="0">
              <a:ln>
                <a:noFill/>
              </a:ln>
              <a:effectLst/>
              <a:uLnTx/>
              <a:uFillTx/>
              <a:latin typeface="Arial" pitchFamily="34" charset="0"/>
              <a:ea typeface="+mj-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32-Point Star 7"/>
          <p:cNvSpPr/>
          <p:nvPr/>
        </p:nvSpPr>
        <p:spPr>
          <a:xfrm>
            <a:off x="4876800" y="609600"/>
            <a:ext cx="4038600" cy="4038600"/>
          </a:xfrm>
          <a:prstGeom prst="star32">
            <a:avLst>
              <a:gd name="adj" fmla="val 22024"/>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28600" y="1828800"/>
            <a:ext cx="8610600" cy="3124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438400"/>
            <a:ext cx="9144000" cy="838200"/>
          </a:xfrm>
        </p:spPr>
        <p:txBody>
          <a:bodyPr>
            <a:normAutofit fontScale="90000"/>
          </a:bodyPr>
          <a:lstStyle/>
          <a:p>
            <a:pPr algn="ctr"/>
            <a:r>
              <a:rPr lang="en-US" sz="3500" cap="none" dirty="0">
                <a:solidFill>
                  <a:srgbClr val="FF00FF"/>
                </a:solidFill>
                <a:effectLst/>
                <a:latin typeface="Cooper Std Black" pitchFamily="18" charset="0"/>
                <a:cs typeface="Times New Roman" pitchFamily="18" charset="0"/>
              </a:rPr>
              <a:t>Let us read the</a:t>
            </a:r>
            <a:br>
              <a:rPr lang="en-US" sz="3500" cap="none" dirty="0">
                <a:solidFill>
                  <a:srgbClr val="FF00FF"/>
                </a:solidFill>
                <a:effectLst/>
                <a:latin typeface="Cooper Std Black" pitchFamily="18" charset="0"/>
                <a:cs typeface="Times New Roman" pitchFamily="18" charset="0"/>
              </a:rPr>
            </a:br>
            <a:r>
              <a:rPr lang="en-US" sz="3500" cap="none" dirty="0">
                <a:solidFill>
                  <a:srgbClr val="FF00FF"/>
                </a:solidFill>
                <a:effectLst/>
                <a:latin typeface="Cooper Std Black" pitchFamily="18" charset="0"/>
                <a:cs typeface="Times New Roman" pitchFamily="18" charset="0"/>
              </a:rPr>
              <a:t>Word of God with devotion</a:t>
            </a:r>
          </a:p>
        </p:txBody>
      </p:sp>
      <p:sp>
        <p:nvSpPr>
          <p:cNvPr id="5" name="Content Placeholder 2"/>
          <p:cNvSpPr>
            <a:spLocks noGrp="1"/>
          </p:cNvSpPr>
          <p:nvPr>
            <p:ph idx="1"/>
          </p:nvPr>
        </p:nvSpPr>
        <p:spPr>
          <a:xfrm>
            <a:off x="914400" y="3810000"/>
            <a:ext cx="7315200" cy="609600"/>
          </a:xfrm>
        </p:spPr>
        <p:txBody>
          <a:bodyPr>
            <a:noAutofit/>
          </a:bodyPr>
          <a:lstStyle/>
          <a:p>
            <a:pPr algn="ctr">
              <a:buNone/>
            </a:pPr>
            <a:r>
              <a:rPr lang="en-US" sz="2500" dirty="0">
                <a:solidFill>
                  <a:schemeClr val="tx1"/>
                </a:solidFill>
                <a:latin typeface="Arial" pitchFamily="34" charset="0"/>
                <a:cs typeface="Arial" pitchFamily="34" charset="0"/>
              </a:rPr>
              <a:t>(Luke 15. 11-24)</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76200" y="1752600"/>
            <a:ext cx="8991600" cy="1066800"/>
          </a:xfrm>
          <a:prstGeom prst="roundRect">
            <a:avLst>
              <a:gd name="adj" fmla="val 12476"/>
            </a:avLst>
          </a:prstGeom>
          <a:solidFill>
            <a:srgbClr val="0066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a:spLocks noGrp="1"/>
          </p:cNvSpPr>
          <p:nvPr>
            <p:ph type="title"/>
          </p:nvPr>
        </p:nvSpPr>
        <p:spPr>
          <a:xfrm>
            <a:off x="914400" y="1828800"/>
            <a:ext cx="7315200" cy="838200"/>
          </a:xfrm>
        </p:spPr>
        <p:txBody>
          <a:bodyPr>
            <a:normAutofit/>
          </a:bodyPr>
          <a:lstStyle/>
          <a:p>
            <a:pPr algn="ctr"/>
            <a:r>
              <a:rPr lang="en-US" sz="3500" cap="none" dirty="0">
                <a:solidFill>
                  <a:srgbClr val="FFFF00"/>
                </a:solidFill>
                <a:effectLst/>
                <a:latin typeface="Cooper Std Black" pitchFamily="18" charset="0"/>
                <a:cs typeface="Times New Roman" pitchFamily="18" charset="0"/>
              </a:rPr>
              <a:t>My decision</a:t>
            </a:r>
          </a:p>
        </p:txBody>
      </p:sp>
      <p:sp>
        <p:nvSpPr>
          <p:cNvPr id="8" name="Rounded Rectangle 7"/>
          <p:cNvSpPr/>
          <p:nvPr/>
        </p:nvSpPr>
        <p:spPr>
          <a:xfrm>
            <a:off x="76200" y="2971800"/>
            <a:ext cx="8991600" cy="2286000"/>
          </a:xfrm>
          <a:prstGeom prst="roundRect">
            <a:avLst>
              <a:gd name="adj" fmla="val 3780"/>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txBox="1">
            <a:spLocks/>
          </p:cNvSpPr>
          <p:nvPr/>
        </p:nvSpPr>
        <p:spPr>
          <a:xfrm>
            <a:off x="152400" y="2971800"/>
            <a:ext cx="8763000" cy="2057400"/>
          </a:xfrm>
          <a:prstGeom prst="rect">
            <a:avLst/>
          </a:prstGeom>
        </p:spPr>
        <p:txBody>
          <a:bodyPr vert="horz" anchor="ctr">
            <a:normAutofit/>
          </a:bodyPr>
          <a:lstStyle/>
          <a:p>
            <a:pPr marL="0" marR="0" lvl="0" indent="0" algn="ctr" defTabSz="914400" rtl="0" eaLnBrk="1" fontAlgn="auto" latinLnBrk="0" hangingPunct="1">
              <a:lnSpc>
                <a:spcPct val="170000"/>
              </a:lnSpc>
              <a:spcBef>
                <a:spcPct val="0"/>
              </a:spcBef>
              <a:spcAft>
                <a:spcPts val="0"/>
              </a:spcAft>
              <a:buClrTx/>
              <a:buSzTx/>
              <a:buFontTx/>
              <a:buNone/>
              <a:tabLst/>
              <a:defRPr/>
            </a:pPr>
            <a:r>
              <a:rPr kumimoji="0" lang="en-US" sz="3000" b="0" i="0" u="none" strike="noStrike" kern="1200" cap="none" spc="0" normalizeH="0" baseline="0" noProof="0" dirty="0">
                <a:ln>
                  <a:noFill/>
                </a:ln>
                <a:solidFill>
                  <a:srgbClr val="FF00FF"/>
                </a:solidFill>
                <a:effectLst/>
                <a:uLnTx/>
                <a:uFillTx/>
                <a:latin typeface="Arial" pitchFamily="34" charset="0"/>
                <a:ea typeface="+mj-ea"/>
                <a:cs typeface="Arial" pitchFamily="34" charset="0"/>
              </a:rPr>
              <a:t>I will repent my sins and receive the</a:t>
            </a:r>
          </a:p>
          <a:p>
            <a:pPr marL="0" marR="0" lvl="0" indent="0" algn="ctr" defTabSz="914400" rtl="0" eaLnBrk="1" fontAlgn="auto" latinLnBrk="0" hangingPunct="1">
              <a:lnSpc>
                <a:spcPct val="170000"/>
              </a:lnSpc>
              <a:spcBef>
                <a:spcPct val="0"/>
              </a:spcBef>
              <a:spcAft>
                <a:spcPts val="0"/>
              </a:spcAft>
              <a:buClrTx/>
              <a:buSzTx/>
              <a:buFontTx/>
              <a:buNone/>
              <a:tabLst/>
              <a:defRPr/>
            </a:pPr>
            <a:r>
              <a:rPr lang="en-US" sz="3000" dirty="0">
                <a:solidFill>
                  <a:srgbClr val="FF00FF"/>
                </a:solidFill>
                <a:latin typeface="Arial" pitchFamily="34" charset="0"/>
                <a:ea typeface="+mj-ea"/>
                <a:cs typeface="Arial" pitchFamily="34" charset="0"/>
              </a:rPr>
              <a:t>Sacrament of reconciliation</a:t>
            </a:r>
            <a:r>
              <a:rPr kumimoji="0" lang="en-US" sz="3000" b="0" i="0" u="none" strike="noStrike" kern="1200" cap="none" spc="0" normalizeH="0" baseline="0" noProof="0" dirty="0">
                <a:ln>
                  <a:noFill/>
                </a:ln>
                <a:solidFill>
                  <a:srgbClr val="FF00FF"/>
                </a:solidFill>
                <a:effectLst/>
                <a:uLnTx/>
                <a:uFillTx/>
                <a:latin typeface="Arial" pitchFamily="34" charset="0"/>
                <a:ea typeface="+mj-ea"/>
                <a:cs typeface="Arial" pitchFamily="34" charset="0"/>
              </a:rPr>
              <a:t>.</a:t>
            </a:r>
            <a:endParaRPr kumimoji="0" lang="en-US" sz="3000" b="0" i="0" u="none" strike="noStrike" kern="1200" cap="none" spc="0" normalizeH="0" baseline="0" noProof="0" dirty="0">
              <a:ln>
                <a:noFill/>
              </a:ln>
              <a:effectLst/>
              <a:uLnTx/>
              <a:uFillTx/>
              <a:latin typeface="Arial" pitchFamily="34" charset="0"/>
              <a:ea typeface="+mj-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76200" y="152400"/>
            <a:ext cx="8991600" cy="1752600"/>
          </a:xfrm>
          <a:prstGeom prst="roundRect">
            <a:avLst>
              <a:gd name="adj" fmla="val 50000"/>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a:off x="228600" y="2057400"/>
            <a:ext cx="8686800" cy="4572000"/>
          </a:xfrm>
          <a:prstGeom prst="roundRect">
            <a:avLst>
              <a:gd name="adj" fmla="val 5809"/>
            </a:avLst>
          </a:prstGeom>
          <a:solidFill>
            <a:srgbClr val="FFFFCC"/>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1"/>
          <p:cNvSpPr>
            <a:spLocks noGrp="1"/>
          </p:cNvSpPr>
          <p:nvPr>
            <p:ph type="title"/>
          </p:nvPr>
        </p:nvSpPr>
        <p:spPr>
          <a:xfrm>
            <a:off x="0" y="304800"/>
            <a:ext cx="9144000" cy="685800"/>
          </a:xfrm>
        </p:spPr>
        <p:txBody>
          <a:bodyPr>
            <a:noAutofit/>
          </a:bodyPr>
          <a:lstStyle/>
          <a:p>
            <a:pPr algn="ctr"/>
            <a:r>
              <a:rPr lang="en-US" sz="3500" cap="none" dirty="0">
                <a:solidFill>
                  <a:srgbClr val="FF00FF"/>
                </a:solidFill>
                <a:effectLst/>
                <a:latin typeface="Cooper Std Black" pitchFamily="18" charset="0"/>
                <a:cs typeface="Times New Roman" pitchFamily="18" charset="0"/>
              </a:rPr>
              <a:t>Let us do</a:t>
            </a:r>
          </a:p>
        </p:txBody>
      </p:sp>
      <p:sp>
        <p:nvSpPr>
          <p:cNvPr id="18" name="Title 1"/>
          <p:cNvSpPr txBox="1">
            <a:spLocks/>
          </p:cNvSpPr>
          <p:nvPr/>
        </p:nvSpPr>
        <p:spPr>
          <a:xfrm>
            <a:off x="0" y="762000"/>
            <a:ext cx="9144000" cy="1066800"/>
          </a:xfrm>
          <a:prstGeom prst="rect">
            <a:avLst/>
          </a:prstGeom>
          <a:ln>
            <a:noFill/>
          </a:ln>
        </p:spPr>
        <p:txBody>
          <a:bodyPr vert="horz" anchor="ctr">
            <a:noAutofit/>
          </a:bodyPr>
          <a:lstStyle/>
          <a:p>
            <a:pPr lvl="0" algn="ctr">
              <a:spcBef>
                <a:spcPct val="0"/>
              </a:spcBef>
              <a:defRPr/>
            </a:pPr>
            <a:r>
              <a:rPr lang="en-US" sz="2800" dirty="0">
                <a:latin typeface="Arial" pitchFamily="34" charset="0"/>
                <a:cs typeface="Arial" pitchFamily="34" charset="0"/>
              </a:rPr>
              <a:t>By heart the act of contrition</a:t>
            </a:r>
          </a:p>
        </p:txBody>
      </p:sp>
      <p:sp>
        <p:nvSpPr>
          <p:cNvPr id="8" name="Title 1"/>
          <p:cNvSpPr txBox="1">
            <a:spLocks/>
          </p:cNvSpPr>
          <p:nvPr/>
        </p:nvSpPr>
        <p:spPr>
          <a:xfrm>
            <a:off x="609600" y="3429000"/>
            <a:ext cx="3429000" cy="1066800"/>
          </a:xfrm>
          <a:prstGeom prst="rect">
            <a:avLst/>
          </a:prstGeom>
          <a:ln>
            <a:noFill/>
          </a:ln>
        </p:spPr>
        <p:txBody>
          <a:bodyPr vert="horz" anchor="ctr">
            <a:noAutofit/>
          </a:bodyPr>
          <a:lstStyle/>
          <a:p>
            <a:pPr lvl="0" algn="ctr">
              <a:spcBef>
                <a:spcPct val="0"/>
              </a:spcBef>
              <a:defRPr/>
            </a:pPr>
            <a:endParaRPr lang="en-US" sz="2000" dirty="0">
              <a:solidFill>
                <a:srgbClr val="00B0F0"/>
              </a:solidFill>
              <a:latin typeface="Arial" pitchFamily="34" charset="0"/>
              <a:cs typeface="Arial" pitchFamily="34" charset="0"/>
            </a:endParaRPr>
          </a:p>
        </p:txBody>
      </p:sp>
      <p:sp>
        <p:nvSpPr>
          <p:cNvPr id="16" name="Title 1"/>
          <p:cNvSpPr txBox="1">
            <a:spLocks/>
          </p:cNvSpPr>
          <p:nvPr/>
        </p:nvSpPr>
        <p:spPr>
          <a:xfrm>
            <a:off x="0" y="2057400"/>
            <a:ext cx="9144000" cy="685800"/>
          </a:xfrm>
          <a:prstGeom prst="rect">
            <a:avLst/>
          </a:prstGeom>
        </p:spPr>
        <p:txBody>
          <a:bodyPr vert="horz"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500" b="1" i="0" u="none" strike="noStrike" kern="1200" cap="none" spc="0" normalizeH="0" baseline="0" noProof="0" dirty="0">
                <a:ln>
                  <a:noFill/>
                </a:ln>
                <a:solidFill>
                  <a:srgbClr val="FF0000"/>
                </a:solidFill>
                <a:effectLst/>
                <a:uLnTx/>
                <a:uFillTx/>
                <a:latin typeface="Arial" pitchFamily="34" charset="0"/>
                <a:ea typeface="+mj-ea"/>
                <a:cs typeface="Arial" pitchFamily="34" charset="0"/>
              </a:rPr>
              <a:t>Act of contrition</a:t>
            </a:r>
          </a:p>
        </p:txBody>
      </p:sp>
      <p:sp>
        <p:nvSpPr>
          <p:cNvPr id="19" name="Title 1"/>
          <p:cNvSpPr txBox="1">
            <a:spLocks/>
          </p:cNvSpPr>
          <p:nvPr/>
        </p:nvSpPr>
        <p:spPr>
          <a:xfrm>
            <a:off x="0" y="2743200"/>
            <a:ext cx="9144000" cy="3810000"/>
          </a:xfrm>
          <a:prstGeom prst="rect">
            <a:avLst/>
          </a:prstGeom>
          <a:ln>
            <a:noFill/>
          </a:ln>
        </p:spPr>
        <p:txBody>
          <a:bodyPr vert="horz" anchor="ctr">
            <a:noAutofit/>
          </a:bodyPr>
          <a:lstStyle/>
          <a:p>
            <a:pPr lvl="0" algn="ctr">
              <a:lnSpc>
                <a:spcPct val="150000"/>
              </a:lnSpc>
              <a:spcBef>
                <a:spcPct val="0"/>
              </a:spcBef>
              <a:defRPr/>
            </a:pPr>
            <a:r>
              <a:rPr lang="en-US" sz="2300" dirty="0">
                <a:solidFill>
                  <a:srgbClr val="00B0F0"/>
                </a:solidFill>
                <a:latin typeface="Arial" pitchFamily="34" charset="0"/>
                <a:cs typeface="Arial" pitchFamily="34" charset="0"/>
              </a:rPr>
              <a:t>O my God, I am heartily sorry for having offended you</a:t>
            </a:r>
          </a:p>
          <a:p>
            <a:pPr lvl="0" algn="ctr">
              <a:lnSpc>
                <a:spcPct val="150000"/>
              </a:lnSpc>
              <a:spcBef>
                <a:spcPct val="0"/>
              </a:spcBef>
              <a:defRPr/>
            </a:pPr>
            <a:r>
              <a:rPr lang="en-US" sz="2300" dirty="0">
                <a:solidFill>
                  <a:srgbClr val="00B0F0"/>
                </a:solidFill>
                <a:latin typeface="Arial" pitchFamily="34" charset="0"/>
                <a:cs typeface="Arial" pitchFamily="34" charset="0"/>
              </a:rPr>
              <a:t>and I detest all my sins, because I dread the loss of heaven </a:t>
            </a:r>
          </a:p>
          <a:p>
            <a:pPr lvl="0" algn="ctr">
              <a:lnSpc>
                <a:spcPct val="150000"/>
              </a:lnSpc>
              <a:spcBef>
                <a:spcPct val="0"/>
              </a:spcBef>
              <a:defRPr/>
            </a:pPr>
            <a:r>
              <a:rPr lang="en-US" sz="2300" dirty="0">
                <a:solidFill>
                  <a:srgbClr val="00B0F0"/>
                </a:solidFill>
                <a:latin typeface="Arial" pitchFamily="34" charset="0"/>
                <a:cs typeface="Arial" pitchFamily="34" charset="0"/>
              </a:rPr>
              <a:t>and the pains of hell, but most of all because a I offended You </a:t>
            </a:r>
          </a:p>
          <a:p>
            <a:pPr lvl="0" algn="ctr">
              <a:lnSpc>
                <a:spcPct val="150000"/>
              </a:lnSpc>
              <a:spcBef>
                <a:spcPct val="0"/>
              </a:spcBef>
              <a:defRPr/>
            </a:pPr>
            <a:r>
              <a:rPr lang="en-US" sz="2300" dirty="0">
                <a:solidFill>
                  <a:srgbClr val="00B0F0"/>
                </a:solidFill>
                <a:latin typeface="Arial" pitchFamily="34" charset="0"/>
                <a:cs typeface="Arial" pitchFamily="34" charset="0"/>
              </a:rPr>
              <a:t>My God, who are all good and deserving of all my love. </a:t>
            </a:r>
          </a:p>
          <a:p>
            <a:pPr lvl="0" algn="ctr">
              <a:lnSpc>
                <a:spcPct val="150000"/>
              </a:lnSpc>
              <a:spcBef>
                <a:spcPct val="0"/>
              </a:spcBef>
              <a:defRPr/>
            </a:pPr>
            <a:r>
              <a:rPr lang="en-US" sz="2300" dirty="0">
                <a:solidFill>
                  <a:srgbClr val="00B0F0"/>
                </a:solidFill>
                <a:latin typeface="Arial" pitchFamily="34" charset="0"/>
                <a:cs typeface="Arial" pitchFamily="34" charset="0"/>
              </a:rPr>
              <a:t>I firmly resolve, with the help of your grace, to confess my </a:t>
            </a:r>
          </a:p>
          <a:p>
            <a:pPr lvl="0" algn="ctr">
              <a:lnSpc>
                <a:spcPct val="150000"/>
              </a:lnSpc>
              <a:spcBef>
                <a:spcPct val="0"/>
              </a:spcBef>
              <a:defRPr/>
            </a:pPr>
            <a:r>
              <a:rPr lang="en-US" sz="2300" dirty="0">
                <a:solidFill>
                  <a:srgbClr val="00B0F0"/>
                </a:solidFill>
                <a:latin typeface="Arial" pitchFamily="34" charset="0"/>
                <a:cs typeface="Arial" pitchFamily="34" charset="0"/>
              </a:rPr>
              <a:t>sins, to do penance and to amend my life. </a:t>
            </a:r>
          </a:p>
          <a:p>
            <a:pPr lvl="0" algn="ctr">
              <a:lnSpc>
                <a:spcPct val="150000"/>
              </a:lnSpc>
              <a:spcBef>
                <a:spcPct val="0"/>
              </a:spcBef>
              <a:defRPr/>
            </a:pPr>
            <a:r>
              <a:rPr lang="en-US" sz="2300" dirty="0">
                <a:solidFill>
                  <a:srgbClr val="FF0000"/>
                </a:solidFill>
                <a:latin typeface="Arial" pitchFamily="34" charset="0"/>
                <a:cs typeface="Arial" pitchFamily="34" charset="0"/>
              </a:rPr>
              <a:t>Amen.</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6"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0" y="1143000"/>
            <a:ext cx="9144000" cy="838200"/>
          </a:xfrm>
          <a:prstGeom prst="rect">
            <a:avLst/>
          </a:prstGeom>
          <a:solidFill>
            <a:srgbClr val="CC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cap="none" dirty="0">
                <a:solidFill>
                  <a:srgbClr val="002060"/>
                </a:solidFill>
                <a:effectLst/>
                <a:latin typeface="Cooper Std Black" pitchFamily="18" charset="0"/>
                <a:cs typeface="Times New Roman" pitchFamily="18" charset="0"/>
              </a:rPr>
              <a:t>Let us find out the answers</a:t>
            </a:r>
          </a:p>
        </p:txBody>
      </p:sp>
      <p:sp>
        <p:nvSpPr>
          <p:cNvPr id="5" name="Content Placeholder 2"/>
          <p:cNvSpPr>
            <a:spLocks noGrp="1"/>
          </p:cNvSpPr>
          <p:nvPr>
            <p:ph idx="1"/>
          </p:nvPr>
        </p:nvSpPr>
        <p:spPr>
          <a:xfrm>
            <a:off x="228600" y="2514600"/>
            <a:ext cx="8686800" cy="3429000"/>
          </a:xfrm>
        </p:spPr>
        <p:txBody>
          <a:bodyPr>
            <a:noAutofit/>
          </a:bodyPr>
          <a:lstStyle/>
          <a:p>
            <a:pPr marL="457200" indent="-457200" algn="just">
              <a:lnSpc>
                <a:spcPct val="160000"/>
              </a:lnSpc>
              <a:buNone/>
            </a:pPr>
            <a:r>
              <a:rPr lang="en-US" sz="2500" dirty="0">
                <a:solidFill>
                  <a:schemeClr val="tx1"/>
                </a:solidFill>
                <a:latin typeface="Arial" pitchFamily="34" charset="0"/>
                <a:cs typeface="Arial" pitchFamily="34" charset="0"/>
              </a:rPr>
              <a:t>1.	What is perfect contrition?</a:t>
            </a:r>
          </a:p>
          <a:p>
            <a:pPr marL="457200" indent="-457200">
              <a:lnSpc>
                <a:spcPct val="160000"/>
              </a:lnSpc>
              <a:buNone/>
            </a:pPr>
            <a:r>
              <a:rPr lang="en-US" sz="2500" dirty="0">
                <a:solidFill>
                  <a:schemeClr val="tx1"/>
                </a:solidFill>
                <a:latin typeface="Arial" pitchFamily="34" charset="0"/>
                <a:cs typeface="Arial" pitchFamily="34" charset="0"/>
              </a:rPr>
              <a:t>2.	What is sin? What are the types of sin?</a:t>
            </a:r>
          </a:p>
          <a:p>
            <a:pPr marL="457200" indent="-457200">
              <a:lnSpc>
                <a:spcPct val="160000"/>
              </a:lnSpc>
              <a:buNone/>
            </a:pPr>
            <a:r>
              <a:rPr lang="en-US" sz="2500" dirty="0">
                <a:solidFill>
                  <a:schemeClr val="tx1"/>
                </a:solidFill>
                <a:latin typeface="Arial" pitchFamily="34" charset="0"/>
                <a:cs typeface="Arial" pitchFamily="34" charset="0"/>
              </a:rPr>
              <a:t>3.	 How do we get absolution for mortal sins?</a:t>
            </a:r>
          </a:p>
          <a:p>
            <a:pPr marL="457200" indent="-457200">
              <a:lnSpc>
                <a:spcPct val="160000"/>
              </a:lnSpc>
              <a:buNone/>
            </a:pPr>
            <a:r>
              <a:rPr lang="en-US" sz="2500" dirty="0">
                <a:solidFill>
                  <a:schemeClr val="tx1"/>
                </a:solidFill>
                <a:latin typeface="Arial" pitchFamily="34" charset="0"/>
                <a:cs typeface="Arial" pitchFamily="34" charset="0"/>
              </a:rPr>
              <a:t>4.	What must we do to make our reconciliation perfect?</a:t>
            </a:r>
          </a:p>
        </p:txBody>
      </p:sp>
      <p:sp>
        <p:nvSpPr>
          <p:cNvPr id="11" name="Rectangle 10"/>
          <p:cNvSpPr/>
          <p:nvPr/>
        </p:nvSpPr>
        <p:spPr>
          <a:xfrm>
            <a:off x="0" y="5943600"/>
            <a:ext cx="9144000" cy="228600"/>
          </a:xfrm>
          <a:prstGeom prst="rect">
            <a:avLst/>
          </a:prstGeom>
          <a:solidFill>
            <a:srgbClr val="CC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00B0F0"/>
                </a:solidFill>
                <a:effectLst>
                  <a:outerShdw blurRad="80000" dist="40000" dir="5040000" algn="tl">
                    <a:srgbClr val="000000">
                      <a:alpha val="30000"/>
                    </a:srgbClr>
                  </a:outerShdw>
                </a:effectLst>
                <a:latin typeface="Cooper Std Black" pitchFamily="18" charset="0"/>
                <a:cs typeface="Arial" pitchFamily="34" charset="0"/>
              </a:rPr>
              <a:t>Thank </a:t>
            </a:r>
            <a:r>
              <a:rPr lang="en-US" sz="7500" b="1" dirty="0">
                <a:ln w="11430">
                  <a:solidFill>
                    <a:srgbClr val="FF0000"/>
                  </a:solidFill>
                </a:ln>
                <a:solidFill>
                  <a:srgbClr val="00B0F0"/>
                </a:solidFill>
                <a:effectLst>
                  <a:outerShdw blurRad="80000" dist="40000" dir="5040000" algn="tl">
                    <a:srgbClr val="000000">
                      <a:alpha val="30000"/>
                    </a:srgbClr>
                  </a:outerShdw>
                </a:effectLst>
                <a:latin typeface="Cooper Std Black" pitchFamily="18" charset="0"/>
                <a:cs typeface="Arial" pitchFamily="34" charset="0"/>
              </a:rPr>
              <a:t>you</a:t>
            </a:r>
            <a:endParaRPr lang="en-US" sz="7500" b="1" cap="none" spc="0" dirty="0">
              <a:ln w="11430">
                <a:solidFill>
                  <a:srgbClr val="FF0000"/>
                </a:solidFill>
              </a:ln>
              <a:solidFill>
                <a:srgbClr val="00B0F0"/>
              </a:solidFill>
              <a:effectLst>
                <a:outerShdw blurRad="80000" dist="40000" dir="5040000" algn="tl">
                  <a:srgbClr val="000000">
                    <a:alpha val="30000"/>
                  </a:srgbClr>
                </a:outerShdw>
              </a:effectLst>
              <a:latin typeface="Cooper Std Black" pitchFamily="18" charset="0"/>
              <a:cs typeface="Arial" pitchFamily="34"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Rounded Rectangle 7"/>
          <p:cNvSpPr/>
          <p:nvPr/>
        </p:nvSpPr>
        <p:spPr>
          <a:xfrm>
            <a:off x="685800" y="304800"/>
            <a:ext cx="5562600" cy="9906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457200"/>
            <a:ext cx="9144000" cy="1295400"/>
          </a:xfrm>
          <a:effectLst/>
        </p:spPr>
        <p:txBody>
          <a:bodyPr>
            <a:normAutofit fontScale="90000"/>
          </a:bodyPr>
          <a:lstStyle/>
          <a:p>
            <a:pPr algn="ctr"/>
            <a:r>
              <a:rPr lang="en-US" sz="2800" cap="none" dirty="0">
                <a:solidFill>
                  <a:srgbClr val="002060"/>
                </a:solidFill>
                <a:effectLst/>
                <a:latin typeface="Cooper Std Black" pitchFamily="18" charset="0"/>
                <a:cs typeface="Arial" pitchFamily="34" charset="0"/>
              </a:rPr>
              <a:t>Lesson </a:t>
            </a:r>
            <a:r>
              <a:rPr lang="en-US" sz="2800" cap="none" dirty="0">
                <a:solidFill>
                  <a:srgbClr val="002060"/>
                </a:solidFill>
                <a:effectLst/>
                <a:latin typeface="Cooper Std Black" pitchFamily="18" charset="0"/>
                <a:cs typeface="Arial" pitchFamily="34" charset="0"/>
              </a:rPr>
              <a:t>9 </a:t>
            </a:r>
            <a:r>
              <a:rPr lang="en-US" sz="3300" cap="none" dirty="0">
                <a:ln>
                  <a:solidFill>
                    <a:schemeClr val="bg1"/>
                  </a:solidFill>
                </a:ln>
                <a:solidFill>
                  <a:schemeClr val="tx1"/>
                </a:solidFill>
                <a:effectLst/>
                <a:latin typeface="Arial" pitchFamily="34" charset="0"/>
                <a:cs typeface="Arial" pitchFamily="34" charset="0"/>
              </a:rPr>
              <a:t/>
            </a:r>
            <a:br>
              <a:rPr lang="en-US" sz="3300" cap="none" dirty="0">
                <a:ln>
                  <a:solidFill>
                    <a:schemeClr val="bg1"/>
                  </a:solidFill>
                </a:ln>
                <a:solidFill>
                  <a:schemeClr val="tx1"/>
                </a:solidFill>
                <a:effectLst/>
                <a:latin typeface="Arial" pitchFamily="34" charset="0"/>
                <a:cs typeface="Arial" pitchFamily="34" charset="0"/>
              </a:rPr>
            </a:br>
            <a:r>
              <a:rPr lang="en-US" sz="3300" cap="none" dirty="0">
                <a:ln>
                  <a:solidFill>
                    <a:schemeClr val="bg1"/>
                  </a:solidFill>
                </a:ln>
                <a:solidFill>
                  <a:schemeClr val="tx1"/>
                </a:solidFill>
                <a:effectLst/>
                <a:latin typeface="Cooper Std Black" pitchFamily="18" charset="0"/>
                <a:cs typeface="Times New Roman" pitchFamily="18" charset="0"/>
              </a:rPr>
              <a:t/>
            </a:r>
            <a:br>
              <a:rPr lang="en-US" sz="3300" cap="none" dirty="0">
                <a:ln>
                  <a:solidFill>
                    <a:schemeClr val="bg1"/>
                  </a:solidFill>
                </a:ln>
                <a:solidFill>
                  <a:schemeClr val="tx1"/>
                </a:solidFill>
                <a:effectLst/>
                <a:latin typeface="Cooper Std Black" pitchFamily="18" charset="0"/>
                <a:cs typeface="Times New Roman" pitchFamily="18" charset="0"/>
              </a:rPr>
            </a:br>
            <a:r>
              <a:rPr lang="en-US" sz="3900" cap="none" dirty="0">
                <a:ln>
                  <a:solidFill>
                    <a:schemeClr val="bg1"/>
                  </a:solidFill>
                </a:ln>
                <a:solidFill>
                  <a:srgbClr val="FF0000"/>
                </a:solidFill>
                <a:effectLst/>
                <a:latin typeface="Cooper Std Black" pitchFamily="18" charset="0"/>
                <a:cs typeface="Times New Roman" pitchFamily="18" charset="0"/>
              </a:rPr>
              <a:t>Let Us Get Reconciled</a:t>
            </a:r>
          </a:p>
        </p:txBody>
      </p:sp>
      <p:pic>
        <p:nvPicPr>
          <p:cNvPr id="7" name="Picture 2" descr="C:\Users\user\Desktop\Bitmap in Forum8.cdr.png"/>
          <p:cNvPicPr>
            <a:picLocks noChangeAspect="1" noChangeArrowheads="1"/>
          </p:cNvPicPr>
          <p:nvPr/>
        </p:nvPicPr>
        <p:blipFill>
          <a:blip r:embed="rId3" cstate="print"/>
          <a:srcRect/>
          <a:stretch>
            <a:fillRect/>
          </a:stretch>
        </p:blipFill>
        <p:spPr bwMode="auto">
          <a:xfrm>
            <a:off x="1905000" y="481836"/>
            <a:ext cx="2895600" cy="737364"/>
          </a:xfrm>
          <a:prstGeom prst="rect">
            <a:avLst/>
          </a:prstGeom>
          <a:noFill/>
        </p:spPr>
      </p:pic>
      <p:pic>
        <p:nvPicPr>
          <p:cNvPr id="15361" name="Picture 1" descr="C:\Users\user\Desktop\reconciliation.jpg"/>
          <p:cNvPicPr>
            <a:picLocks noChangeAspect="1" noChangeArrowheads="1"/>
          </p:cNvPicPr>
          <p:nvPr/>
        </p:nvPicPr>
        <p:blipFill>
          <a:blip r:embed="rId4" cstate="print"/>
          <a:srcRect/>
          <a:stretch>
            <a:fillRect/>
          </a:stretch>
        </p:blipFill>
        <p:spPr bwMode="auto">
          <a:xfrm>
            <a:off x="1143000" y="2133600"/>
            <a:ext cx="6858000" cy="4598893"/>
          </a:xfrm>
          <a:prstGeom prst="star32">
            <a:avLst>
              <a:gd name="adj" fmla="val 47064"/>
            </a:avLst>
          </a:prstGeom>
          <a:noFill/>
          <a:ln w="28575">
            <a:solidFill>
              <a:srgbClr val="00B0F0"/>
            </a:solidFill>
          </a:ln>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pic>
        <p:nvPicPr>
          <p:cNvPr id="4"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2895600"/>
            <a:ext cx="8686800" cy="3810000"/>
          </a:xfrm>
          <a:prstGeom prst="roundRect">
            <a:avLst>
              <a:gd name="adj" fmla="val 8277"/>
            </a:avLst>
          </a:prstGeom>
          <a:solidFill>
            <a:schemeClr val="tx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a:solidFill>
                  <a:schemeClr val="bg1"/>
                </a:solidFill>
                <a:latin typeface="Arial" pitchFamily="34" charset="0"/>
                <a:cs typeface="Arial" pitchFamily="34" charset="0"/>
              </a:rPr>
              <a:t>A man had two sons. They younger of the two got his father’s share of wealth and went to a distant place. He squandered his money lavishly. When he spent everything, he was in misery. Since he had nothing with him, he longed for a bit of food. He appointed him to the citizens of that country to get some food. He appointed him to look after the pigs. He desired to fill his stomach with the husks given to the pigs. But he not get even that. Then he came to his senses.</a:t>
            </a:r>
          </a:p>
        </p:txBody>
      </p:sp>
      <p:pic>
        <p:nvPicPr>
          <p:cNvPr id="14337" name="Picture 1" descr="C:\Users\user\Desktop\coming-home-20-638.jpg"/>
          <p:cNvPicPr>
            <a:picLocks noChangeAspect="1" noChangeArrowheads="1"/>
          </p:cNvPicPr>
          <p:nvPr/>
        </p:nvPicPr>
        <p:blipFill>
          <a:blip r:embed="rId3" cstate="print"/>
          <a:srcRect l="37024"/>
          <a:stretch>
            <a:fillRect/>
          </a:stretch>
        </p:blipFill>
        <p:spPr bwMode="auto">
          <a:xfrm>
            <a:off x="3352800" y="0"/>
            <a:ext cx="2701445" cy="2514600"/>
          </a:xfrm>
          <a:prstGeom prst="rect">
            <a:avLst/>
          </a:prstGeom>
          <a:noFill/>
        </p:spPr>
      </p:pic>
      <p:pic>
        <p:nvPicPr>
          <p:cNvPr id="14338" name="Picture 2" descr="C:\Users\user\Desktop\cb2140602cf3ba3e070568dc4ab10aba.jpg"/>
          <p:cNvPicPr>
            <a:picLocks noChangeAspect="1" noChangeArrowheads="1"/>
          </p:cNvPicPr>
          <p:nvPr/>
        </p:nvPicPr>
        <p:blipFill>
          <a:blip r:embed="rId4" cstate="print"/>
          <a:srcRect/>
          <a:stretch>
            <a:fillRect/>
          </a:stretch>
        </p:blipFill>
        <p:spPr bwMode="auto">
          <a:xfrm>
            <a:off x="-1" y="0"/>
            <a:ext cx="3352801" cy="2514600"/>
          </a:xfrm>
          <a:prstGeom prst="rect">
            <a:avLst/>
          </a:prstGeom>
          <a:noFill/>
        </p:spPr>
      </p:pic>
      <p:pic>
        <p:nvPicPr>
          <p:cNvPr id="14339" name="Picture 3" descr="C:\Users\user\Desktop\f66c2d155c65d96a002574d896d7d53c.jpg"/>
          <p:cNvPicPr>
            <a:picLocks noChangeAspect="1" noChangeArrowheads="1"/>
          </p:cNvPicPr>
          <p:nvPr/>
        </p:nvPicPr>
        <p:blipFill>
          <a:blip r:embed="rId5" cstate="print"/>
          <a:srcRect l="6818"/>
          <a:stretch>
            <a:fillRect/>
          </a:stretch>
        </p:blipFill>
        <p:spPr bwMode="auto">
          <a:xfrm>
            <a:off x="6019800" y="0"/>
            <a:ext cx="3124200" cy="2514600"/>
          </a:xfrm>
          <a:prstGeom prst="rect">
            <a:avLst/>
          </a:prstGeom>
          <a:noFill/>
        </p:spPr>
      </p:pic>
      <p:pic>
        <p:nvPicPr>
          <p:cNvPr id="14340" name="Picture 4" descr="C:\Users\user\Desktop\42_Lk_15_02_RG.jpg"/>
          <p:cNvPicPr>
            <a:picLocks noChangeAspect="1" noChangeArrowheads="1"/>
          </p:cNvPicPr>
          <p:nvPr/>
        </p:nvPicPr>
        <p:blipFill>
          <a:blip r:embed="rId6" cstate="print"/>
          <a:srcRect l="6729" t="3170" r="44271" b="22133"/>
          <a:stretch>
            <a:fillRect/>
          </a:stretch>
        </p:blipFill>
        <p:spPr bwMode="auto">
          <a:xfrm>
            <a:off x="152400" y="152400"/>
            <a:ext cx="1346200" cy="1483568"/>
          </a:xfrm>
          <a:prstGeom prst="ellipse">
            <a:avLst/>
          </a:prstGeom>
          <a:noFill/>
          <a:ln w="28575">
            <a:solidFill>
              <a:schemeClr val="tx1"/>
            </a:solidFill>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3313" name="Picture 1" descr="C:\Users\user\Desktop\prodigal_son.jpg"/>
          <p:cNvPicPr>
            <a:picLocks noChangeAspect="1" noChangeArrowheads="1"/>
          </p:cNvPicPr>
          <p:nvPr/>
        </p:nvPicPr>
        <p:blipFill>
          <a:blip r:embed="rId3" cstate="print"/>
          <a:srcRect t="10714" b="28572"/>
          <a:stretch>
            <a:fillRect/>
          </a:stretch>
        </p:blipFill>
        <p:spPr bwMode="auto">
          <a:xfrm>
            <a:off x="2248649" y="0"/>
            <a:ext cx="4685551" cy="2133600"/>
          </a:xfrm>
          <a:prstGeom prst="rect">
            <a:avLst/>
          </a:prstGeom>
          <a:noFill/>
        </p:spPr>
      </p:pic>
      <p:sp>
        <p:nvSpPr>
          <p:cNvPr id="6" name="Rounded Rectangle 5"/>
          <p:cNvSpPr/>
          <p:nvPr/>
        </p:nvSpPr>
        <p:spPr>
          <a:xfrm>
            <a:off x="228600" y="2133600"/>
            <a:ext cx="8686800" cy="4572000"/>
          </a:xfrm>
          <a:prstGeom prst="roundRect">
            <a:avLst>
              <a:gd name="adj" fmla="val 6737"/>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a:solidFill>
                  <a:schemeClr val="tx1"/>
                </a:solidFill>
                <a:latin typeface="Arial" pitchFamily="34" charset="0"/>
                <a:cs typeface="Arial" pitchFamily="34" charset="0"/>
              </a:rPr>
              <a:t>He recalled his own loving father and the abundance and luxury of his father’s house. He regretted that he failed to </a:t>
            </a:r>
            <a:r>
              <a:rPr lang="en-US" sz="2500" dirty="0" err="1">
                <a:solidFill>
                  <a:schemeClr val="tx1"/>
                </a:solidFill>
                <a:latin typeface="Arial" pitchFamily="34" charset="0"/>
                <a:cs typeface="Arial" pitchFamily="34" charset="0"/>
              </a:rPr>
              <a:t>recognise</a:t>
            </a:r>
            <a:r>
              <a:rPr lang="en-US" sz="2500" dirty="0">
                <a:solidFill>
                  <a:schemeClr val="tx1"/>
                </a:solidFill>
                <a:latin typeface="Arial" pitchFamily="34" charset="0"/>
                <a:cs typeface="Arial" pitchFamily="34" charset="0"/>
              </a:rPr>
              <a:t> his father’s love and felt sorry for having deserted his father and his own house. He des loving father in his house. He turned his steps homeward, deciding to confess his sins to his loving father and ask his pardon. As for the father, he has been eagerly waiting for his son’s return. The father saw his son from the distance, ran to him, embraced him, kissed him and accepted him in his home as his own son. The son was sincerely sorry for rebelling and hurting his loving father (Luke 15:11-24).</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2290" name="Picture 2" descr="C:\Users\user\Desktop\return_of_the_prodigal_son_1667-1670_murillo.jpg"/>
          <p:cNvPicPr>
            <a:picLocks noChangeAspect="1" noChangeArrowheads="1"/>
          </p:cNvPicPr>
          <p:nvPr/>
        </p:nvPicPr>
        <p:blipFill>
          <a:blip r:embed="rId3" cstate="print"/>
          <a:srcRect r="604" b="48838"/>
          <a:stretch>
            <a:fillRect/>
          </a:stretch>
        </p:blipFill>
        <p:spPr bwMode="auto">
          <a:xfrm>
            <a:off x="0" y="1752600"/>
            <a:ext cx="9144000" cy="3352800"/>
          </a:xfrm>
          <a:prstGeom prst="rect">
            <a:avLst/>
          </a:prstGeom>
          <a:noFill/>
        </p:spPr>
      </p:pic>
      <p:sp>
        <p:nvSpPr>
          <p:cNvPr id="6" name="Rounded Rectangle 5"/>
          <p:cNvSpPr/>
          <p:nvPr/>
        </p:nvSpPr>
        <p:spPr>
          <a:xfrm>
            <a:off x="76200" y="76200"/>
            <a:ext cx="8915400" cy="1600200"/>
          </a:xfrm>
          <a:prstGeom prst="roundRect">
            <a:avLst>
              <a:gd name="adj" fmla="val 1153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a:solidFill>
                  <a:schemeClr val="tx1"/>
                </a:solidFill>
                <a:latin typeface="Arial" pitchFamily="34" charset="0"/>
                <a:cs typeface="Arial" pitchFamily="34" charset="0"/>
              </a:rPr>
              <a:t>Our God is like that loving father who was waiting for his lost son with much pain. If our love towards this God is sincere, our repentance will be perfect.</a:t>
            </a:r>
          </a:p>
        </p:txBody>
      </p:sp>
      <p:sp>
        <p:nvSpPr>
          <p:cNvPr id="9" name="Rounded Rectangle 8"/>
          <p:cNvSpPr/>
          <p:nvPr/>
        </p:nvSpPr>
        <p:spPr>
          <a:xfrm>
            <a:off x="76200" y="5181600"/>
            <a:ext cx="8915400" cy="1600200"/>
          </a:xfrm>
          <a:prstGeom prst="roundRect">
            <a:avLst>
              <a:gd name="adj" fmla="val 1153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a:solidFill>
                  <a:srgbClr val="FF00FF"/>
                </a:solidFill>
                <a:latin typeface="Arial" pitchFamily="34" charset="0"/>
                <a:cs typeface="Arial" pitchFamily="34" charset="0"/>
              </a:rPr>
              <a:t>The sorrow that comes from the fear of punishment for sins and hatred towards sin is not perfect repentance. They must lead us to perfect repentance.</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 name="Rounded Rectangle 6"/>
          <p:cNvSpPr/>
          <p:nvPr/>
        </p:nvSpPr>
        <p:spPr>
          <a:xfrm>
            <a:off x="152400" y="685800"/>
            <a:ext cx="8839200" cy="5486400"/>
          </a:xfrm>
          <a:prstGeom prst="roundRect">
            <a:avLst>
              <a:gd name="adj" fmla="val 7373"/>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500" dirty="0">
                <a:solidFill>
                  <a:schemeClr val="tx1"/>
                </a:solidFill>
                <a:latin typeface="Arial" pitchFamily="34" charset="0"/>
                <a:cs typeface="Arial" pitchFamily="34" charset="0"/>
              </a:rPr>
              <a:t>	Sin is the violation of the commandments of God who is love Himself. When we sin, we lose divine life and we drift away from God’s love. There are two types of sin. </a:t>
            </a:r>
          </a:p>
          <a:p>
            <a:pPr algn="just"/>
            <a:endParaRPr lang="en-US" sz="2500" dirty="0">
              <a:solidFill>
                <a:schemeClr val="tx1"/>
              </a:solidFill>
              <a:latin typeface="Arial" pitchFamily="34" charset="0"/>
              <a:cs typeface="Arial" pitchFamily="34" charset="0"/>
            </a:endParaRPr>
          </a:p>
          <a:p>
            <a:pPr algn="just"/>
            <a:r>
              <a:rPr lang="en-US" sz="2500" dirty="0">
                <a:solidFill>
                  <a:schemeClr val="tx1"/>
                </a:solidFill>
                <a:latin typeface="Arial" pitchFamily="34" charset="0"/>
                <a:cs typeface="Arial" pitchFamily="34" charset="0"/>
              </a:rPr>
              <a:t>	</a:t>
            </a:r>
            <a:r>
              <a:rPr lang="en-US" sz="2500" dirty="0">
                <a:solidFill>
                  <a:srgbClr val="FF0000"/>
                </a:solidFill>
                <a:latin typeface="Arial" pitchFamily="34" charset="0"/>
                <a:cs typeface="Arial" pitchFamily="34" charset="0"/>
              </a:rPr>
              <a:t>Mortal sin </a:t>
            </a:r>
            <a:r>
              <a:rPr lang="en-US" sz="2500" dirty="0">
                <a:solidFill>
                  <a:schemeClr val="tx1"/>
                </a:solidFill>
                <a:latin typeface="Arial" pitchFamily="34" charset="0"/>
                <a:cs typeface="Arial" pitchFamily="34" charset="0"/>
              </a:rPr>
              <a:t>and</a:t>
            </a:r>
            <a:r>
              <a:rPr lang="en-US" sz="2500" dirty="0">
                <a:solidFill>
                  <a:srgbClr val="FF0000"/>
                </a:solidFill>
                <a:latin typeface="Arial" pitchFamily="34" charset="0"/>
                <a:cs typeface="Arial" pitchFamily="34" charset="0"/>
              </a:rPr>
              <a:t> venial sin. </a:t>
            </a:r>
            <a:r>
              <a:rPr lang="en-US" sz="2500" dirty="0">
                <a:solidFill>
                  <a:srgbClr val="00B0F0"/>
                </a:solidFill>
                <a:latin typeface="Arial" pitchFamily="34" charset="0"/>
                <a:cs typeface="Arial" pitchFamily="34" charset="0"/>
              </a:rPr>
              <a:t>If we violate God’s commandments in a light manner, it is venial sin.</a:t>
            </a:r>
          </a:p>
          <a:p>
            <a:pPr algn="just"/>
            <a:endParaRPr lang="en-US" sz="2500" dirty="0">
              <a:solidFill>
                <a:schemeClr val="tx1"/>
              </a:solidFill>
              <a:latin typeface="Arial" pitchFamily="34" charset="0"/>
              <a:cs typeface="Arial" pitchFamily="34" charset="0"/>
            </a:endParaRPr>
          </a:p>
          <a:p>
            <a:pPr algn="just"/>
            <a:r>
              <a:rPr lang="en-US" sz="2500" dirty="0">
                <a:solidFill>
                  <a:schemeClr val="tx1"/>
                </a:solidFill>
                <a:latin typeface="Arial" pitchFamily="34" charset="0"/>
                <a:cs typeface="Arial" pitchFamily="34" charset="0"/>
              </a:rPr>
              <a:t>	Similarly, if we violate God’s law in serious matters without complete knowledge and consent, it is venial sin. </a:t>
            </a:r>
          </a:p>
          <a:p>
            <a:pPr algn="just"/>
            <a:endParaRPr lang="en-US" sz="2500" dirty="0">
              <a:solidFill>
                <a:schemeClr val="tx1"/>
              </a:solidFill>
              <a:latin typeface="Arial" pitchFamily="34" charset="0"/>
              <a:cs typeface="Arial" pitchFamily="34" charset="0"/>
            </a:endParaRPr>
          </a:p>
          <a:p>
            <a:pPr algn="just"/>
            <a:r>
              <a:rPr lang="en-US" sz="2500" dirty="0">
                <a:solidFill>
                  <a:schemeClr val="tx1"/>
                </a:solidFill>
                <a:latin typeface="Arial" pitchFamily="34" charset="0"/>
                <a:cs typeface="Arial" pitchFamily="34" charset="0"/>
              </a:rPr>
              <a:t>	</a:t>
            </a:r>
            <a:r>
              <a:rPr lang="en-US" sz="2500" dirty="0">
                <a:solidFill>
                  <a:srgbClr val="FF00FF"/>
                </a:solidFill>
                <a:latin typeface="Arial" pitchFamily="34" charset="0"/>
                <a:cs typeface="Arial" pitchFamily="34" charset="0"/>
              </a:rPr>
              <a:t>When we violate God’s commandments in serious matters with complete knowledge and consent, it is mortal sin.</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 name="Rounded Rectangle 6"/>
          <p:cNvSpPr/>
          <p:nvPr/>
        </p:nvSpPr>
        <p:spPr>
          <a:xfrm>
            <a:off x="152400" y="3581400"/>
            <a:ext cx="8839200" cy="3124200"/>
          </a:xfrm>
          <a:prstGeom prst="roundRect">
            <a:avLst>
              <a:gd name="adj" fmla="val 10645"/>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500" dirty="0">
                <a:solidFill>
                  <a:schemeClr val="tx1"/>
                </a:solidFill>
                <a:latin typeface="Arial" pitchFamily="34" charset="0"/>
                <a:cs typeface="Arial" pitchFamily="34" charset="0"/>
              </a:rPr>
              <a:t>	We must get forgiveness of sin in the case of mortal and venial sins. The sacrament of reconciliation is the sacrament of receiving forgiveness for all kinds of sins. Mortal sins can be absolved only through the sacrament of reconciliation. We get forgiveness of venial sins through perfect repentance and the reconciliation service of the Holy Mass.</a:t>
            </a:r>
            <a:endParaRPr lang="en-US" sz="2500" dirty="0">
              <a:solidFill>
                <a:srgbClr val="FF00FF"/>
              </a:solidFill>
              <a:latin typeface="Arial" pitchFamily="34" charset="0"/>
              <a:cs typeface="Arial" pitchFamily="34" charset="0"/>
            </a:endParaRPr>
          </a:p>
        </p:txBody>
      </p:sp>
      <p:pic>
        <p:nvPicPr>
          <p:cNvPr id="4" name="Picture 1" descr="C:\Users\user\Desktop\reconciliation.jpg"/>
          <p:cNvPicPr>
            <a:picLocks noChangeAspect="1" noChangeArrowheads="1"/>
          </p:cNvPicPr>
          <p:nvPr/>
        </p:nvPicPr>
        <p:blipFill>
          <a:blip r:embed="rId3" cstate="print"/>
          <a:srcRect/>
          <a:stretch>
            <a:fillRect/>
          </a:stretch>
        </p:blipFill>
        <p:spPr bwMode="auto">
          <a:xfrm>
            <a:off x="1905000" y="0"/>
            <a:ext cx="5334000" cy="3576917"/>
          </a:xfrm>
          <a:prstGeom prst="rect">
            <a:avLst/>
          </a:prstGeom>
          <a:ln>
            <a:noFill/>
          </a:ln>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9217" name="Picture 1" descr="C:\Users\user\Desktop\Jesus_teaching_disciples_400.jpg"/>
          <p:cNvPicPr>
            <a:picLocks noChangeAspect="1" noChangeArrowheads="1"/>
          </p:cNvPicPr>
          <p:nvPr/>
        </p:nvPicPr>
        <p:blipFill>
          <a:blip r:embed="rId3" cstate="print"/>
          <a:srcRect t="21464" b="28624"/>
          <a:stretch>
            <a:fillRect/>
          </a:stretch>
        </p:blipFill>
        <p:spPr bwMode="auto">
          <a:xfrm>
            <a:off x="1752600" y="0"/>
            <a:ext cx="5638800" cy="3152164"/>
          </a:xfrm>
          <a:prstGeom prst="rect">
            <a:avLst/>
          </a:prstGeom>
          <a:noFill/>
        </p:spPr>
      </p:pic>
      <p:sp>
        <p:nvSpPr>
          <p:cNvPr id="5" name="Rounded Rectangle 4"/>
          <p:cNvSpPr/>
          <p:nvPr/>
        </p:nvSpPr>
        <p:spPr>
          <a:xfrm>
            <a:off x="152400" y="2438400"/>
            <a:ext cx="8839200" cy="4267200"/>
          </a:xfrm>
          <a:prstGeom prst="roundRect">
            <a:avLst>
              <a:gd name="adj" fmla="val 7031"/>
            </a:avLst>
          </a:prstGeom>
          <a:solidFill>
            <a:srgbClr val="FF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500" dirty="0">
                <a:solidFill>
                  <a:schemeClr val="tx1"/>
                </a:solidFill>
                <a:latin typeface="Arial" pitchFamily="34" charset="0"/>
                <a:cs typeface="Arial" pitchFamily="34" charset="0"/>
              </a:rPr>
              <a:t>	Jesus gave his apostles the power to forgive sins. </a:t>
            </a:r>
            <a:r>
              <a:rPr lang="en-US" sz="2500" dirty="0">
                <a:solidFill>
                  <a:srgbClr val="FF00FF"/>
                </a:solidFill>
                <a:latin typeface="Arial" pitchFamily="34" charset="0"/>
                <a:cs typeface="Arial" pitchFamily="34" charset="0"/>
              </a:rPr>
              <a:t>“For those whose sins you forgive they are forgiven, for those wins you retain, they are retained” </a:t>
            </a:r>
            <a:r>
              <a:rPr lang="en-US" sz="2500" dirty="0">
                <a:solidFill>
                  <a:schemeClr val="tx1"/>
                </a:solidFill>
                <a:latin typeface="Arial" pitchFamily="34" charset="0"/>
                <a:cs typeface="Arial" pitchFamily="34" charset="0"/>
              </a:rPr>
              <a:t>(John 20:23).</a:t>
            </a:r>
          </a:p>
          <a:p>
            <a:pPr algn="just"/>
            <a:endParaRPr lang="en-US" sz="2500" dirty="0">
              <a:solidFill>
                <a:schemeClr val="tx1"/>
              </a:solidFill>
              <a:latin typeface="Arial" pitchFamily="34" charset="0"/>
              <a:cs typeface="Arial" pitchFamily="34" charset="0"/>
            </a:endParaRPr>
          </a:p>
          <a:p>
            <a:pPr algn="just"/>
            <a:r>
              <a:rPr lang="en-US" sz="2500" dirty="0">
                <a:solidFill>
                  <a:schemeClr val="tx1"/>
                </a:solidFill>
                <a:latin typeface="Arial" pitchFamily="34" charset="0"/>
                <a:cs typeface="Arial" pitchFamily="34" charset="0"/>
              </a:rPr>
              <a:t>	This power given to the apostles continues till today in the church. The church forgives sins whom they Bishops, the descendants of the apostles and the priests repentance in the sacrament of reconciliation, we are confessing our sins to Jesus Himself. Jesus Himself forgives our sins in the person of the priest.</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8193" name="Picture 1" descr="C:\Users\user\Desktop\Bitmap in Lesson 9 Curved.cdr.jpg"/>
          <p:cNvPicPr>
            <a:picLocks noChangeAspect="1" noChangeArrowheads="1"/>
          </p:cNvPicPr>
          <p:nvPr/>
        </p:nvPicPr>
        <p:blipFill>
          <a:blip r:embed="rId3" cstate="print"/>
          <a:srcRect/>
          <a:stretch>
            <a:fillRect/>
          </a:stretch>
        </p:blipFill>
        <p:spPr bwMode="auto">
          <a:xfrm>
            <a:off x="0" y="0"/>
            <a:ext cx="9142222" cy="6858000"/>
          </a:xfrm>
          <a:prstGeom prst="rect">
            <a:avLst/>
          </a:prstGeom>
          <a:noFill/>
        </p:spPr>
      </p:pic>
      <p:sp>
        <p:nvSpPr>
          <p:cNvPr id="6" name="Rounded Rectangle 5"/>
          <p:cNvSpPr/>
          <p:nvPr/>
        </p:nvSpPr>
        <p:spPr>
          <a:xfrm>
            <a:off x="152400" y="4343400"/>
            <a:ext cx="8839200" cy="2286000"/>
          </a:xfrm>
          <a:prstGeom prst="roundRect">
            <a:avLst>
              <a:gd name="adj" fmla="val 1108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500" dirty="0">
                <a:solidFill>
                  <a:srgbClr val="00B0F0"/>
                </a:solidFill>
                <a:latin typeface="Arial" pitchFamily="34" charset="0"/>
                <a:cs typeface="Arial" pitchFamily="34" charset="0"/>
              </a:rPr>
              <a:t>	God waits for us that we return to him with perfect contrition. He longs to forgive our sins and receive us  into Him. It is this invitation of God that He gave us through His only son, Jesus. Jesus knocks constantly at the door of our hearts for this.  </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1662</TotalTime>
  <Words>501</Words>
  <Application>Microsoft Office PowerPoint</Application>
  <PresentationFormat>On-screen Show (4:3)</PresentationFormat>
  <Paragraphs>53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Trek</vt:lpstr>
      <vt:lpstr>CATECHETICAL TEXTBOOK SERIES OF THE SYRO - MALABAR CHURCH</vt:lpstr>
      <vt:lpstr>Lesson 9   Let Us Get Reconciled</vt:lpstr>
      <vt:lpstr>Slide 3</vt:lpstr>
      <vt:lpstr>Slide 4</vt:lpstr>
      <vt:lpstr>Slide 5</vt:lpstr>
      <vt:lpstr>Slide 6</vt:lpstr>
      <vt:lpstr>Slide 7</vt:lpstr>
      <vt:lpstr>Slide 8</vt:lpstr>
      <vt:lpstr>Slide 9</vt:lpstr>
      <vt:lpstr>Slide 10</vt:lpstr>
      <vt:lpstr>Slide 11</vt:lpstr>
      <vt:lpstr>Slide 12</vt:lpstr>
      <vt:lpstr>Let us pray</vt:lpstr>
      <vt:lpstr>A Word of God to remember</vt:lpstr>
      <vt:lpstr>Let us read the Word of God with devotion</vt:lpstr>
      <vt:lpstr>My decision</vt:lpstr>
      <vt:lpstr>Let us do</vt:lpstr>
      <vt:lpstr>Let us find out the answers</vt:lpstr>
      <vt:lpstr>Slide 19</vt:lpstr>
    </vt:vector>
  </TitlesOfParts>
  <Company>Siemens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 OUR SAVIOUR</dc:title>
  <dc:creator>in213679</dc:creator>
  <cp:lastModifiedBy>Administrator</cp:lastModifiedBy>
  <cp:revision>632</cp:revision>
  <dcterms:created xsi:type="dcterms:W3CDTF">2014-03-08T17:50:03Z</dcterms:created>
  <dcterms:modified xsi:type="dcterms:W3CDTF">2015-09-11T09:19:22Z</dcterms:modified>
</cp:coreProperties>
</file>